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3" r:id="rId4"/>
    <p:sldId id="274" r:id="rId5"/>
    <p:sldId id="258" r:id="rId6"/>
    <p:sldId id="264" r:id="rId7"/>
    <p:sldId id="260" r:id="rId8"/>
    <p:sldId id="266" r:id="rId9"/>
    <p:sldId id="275" r:id="rId10"/>
    <p:sldId id="289" r:id="rId11"/>
    <p:sldId id="265" r:id="rId12"/>
    <p:sldId id="277" r:id="rId13"/>
    <p:sldId id="278" r:id="rId14"/>
    <p:sldId id="279" r:id="rId15"/>
    <p:sldId id="286" r:id="rId16"/>
    <p:sldId id="287" r:id="rId17"/>
    <p:sldId id="288" r:id="rId18"/>
    <p:sldId id="280" r:id="rId19"/>
    <p:sldId id="281" r:id="rId20"/>
    <p:sldId id="282" r:id="rId21"/>
    <p:sldId id="284" r:id="rId22"/>
    <p:sldId id="268" r:id="rId23"/>
    <p:sldId id="291" r:id="rId24"/>
    <p:sldId id="269" r:id="rId25"/>
    <p:sldId id="270" r:id="rId26"/>
    <p:sldId id="290" r:id="rId27"/>
    <p:sldId id="263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12" autoAdjust="0"/>
  </p:normalViewPr>
  <p:slideViewPr>
    <p:cSldViewPr snapToGrid="0">
      <p:cViewPr varScale="1">
        <p:scale>
          <a:sx n="38" d="100"/>
          <a:sy n="38" d="100"/>
        </p:scale>
        <p:origin x="20" y="120"/>
      </p:cViewPr>
      <p:guideLst>
        <p:guide orient="horz" pos="4320"/>
        <p:guide pos="76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88537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Configure file</a:t>
            </a:r>
            <a:r>
              <a:rPr lang="zh-CN" altLang="en-US" dirty="0" smtClean="0"/>
              <a:t>包含系统相关的数据位置和其他信息</a:t>
            </a:r>
          </a:p>
        </p:txBody>
      </p:sp>
    </p:spTree>
    <p:extLst>
      <p:ext uri="{BB962C8B-B14F-4D97-AF65-F5344CB8AC3E}">
        <p14:creationId xmlns:p14="http://schemas.microsoft.com/office/powerpoint/2010/main" val="2612358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http://blog.csdn.net/shaoxiaohu1/article/details/46943417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861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http://www.linuxprobe.com/system-gnu-autotool.html</a:t>
            </a:r>
          </a:p>
        </p:txBody>
      </p:sp>
    </p:spTree>
    <p:extLst>
      <p:ext uri="{BB962C8B-B14F-4D97-AF65-F5344CB8AC3E}">
        <p14:creationId xmlns:p14="http://schemas.microsoft.com/office/powerpoint/2010/main" val="53164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54756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78195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http://blog.csdn.net/10km/article/details/50508184</a:t>
            </a:r>
          </a:p>
        </p:txBody>
      </p:sp>
    </p:spTree>
    <p:extLst>
      <p:ext uri="{BB962C8B-B14F-4D97-AF65-F5344CB8AC3E}">
        <p14:creationId xmlns:p14="http://schemas.microsoft.com/office/powerpoint/2010/main" val="2792864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拓展一下</a:t>
            </a:r>
            <a:r>
              <a:rPr lang="en-US" altLang="zh-CN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CMAKE_CXX_FLAGS</a:t>
            </a:r>
            <a:r>
              <a:rPr lang="zh-CN" alt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altLang="zh-CN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altLang="zh-CN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set(CMAKE_CXX_FLAGS "-Wall -</a:t>
            </a:r>
            <a:r>
              <a:rPr lang="en-US" altLang="zh-CN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Werror</a:t>
            </a:r>
            <a:r>
              <a:rPr lang="en-US" altLang="zh-CN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")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054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 </a:t>
            </a:r>
            <a:br>
              <a:rPr lang="en-US" altLang="zh-CN" sz="2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</a:br>
            <a:r>
              <a:rPr lang="en-US" altLang="zh-CN" sz="2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arm-linux-androideabi-addr2line.exe -C -f -e libAdasJni.so 000f8e9a</a:t>
            </a:r>
            <a:endParaRPr lang="zh-CN" altLang="en-US" sz="24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253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81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g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documentation/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make.org/download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5157258" y="5454650"/>
            <a:ext cx="10844518" cy="2806700"/>
            <a:chOff x="0" y="0"/>
            <a:chExt cx="10844517" cy="2806700"/>
          </a:xfrm>
        </p:grpSpPr>
        <p:pic>
          <p:nvPicPr>
            <p:cNvPr id="29" name="未标题-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060700" cy="2806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" name="Shape 30"/>
            <p:cNvSpPr/>
            <p:nvPr/>
          </p:nvSpPr>
          <p:spPr>
            <a:xfrm>
              <a:off x="2576975" y="285767"/>
              <a:ext cx="8267542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r>
                <a:rPr lang="en-US" altLang="zh-CN" dirty="0" smtClean="0"/>
                <a:t>CMake Training</a:t>
              </a:r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>
              <a:off x="4229030" y="1049999"/>
              <a:ext cx="292387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lang="en-US" dirty="0" smtClean="0"/>
                <a:t>2017-7-31</a:t>
              </a:r>
              <a:r>
                <a:rPr dirty="0" smtClean="0"/>
                <a:t> /</a:t>
              </a:r>
              <a:r>
                <a:rPr lang="en-US" dirty="0" smtClean="0"/>
                <a:t>cai zhengbo</a:t>
              </a:r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4"/>
          <p:cNvGrpSpPr/>
          <p:nvPr/>
        </p:nvGrpSpPr>
        <p:grpSpPr>
          <a:xfrm>
            <a:off x="380933" y="589196"/>
            <a:ext cx="8267543" cy="1358533"/>
            <a:chOff x="2576975" y="362712"/>
            <a:chExt cx="8267542" cy="1128512"/>
          </a:xfrm>
        </p:grpSpPr>
        <p:sp>
          <p:nvSpPr>
            <p:cNvPr id="82" name="Shape 82"/>
            <p:cNvSpPr/>
            <p:nvPr/>
          </p:nvSpPr>
          <p:spPr>
            <a:xfrm>
              <a:off x="2576975" y="362712"/>
              <a:ext cx="8267542" cy="718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r>
                <a:rPr lang="zh-CN" altLang="en-US" dirty="0"/>
                <a:t>常用语法介绍</a:t>
              </a:r>
            </a:p>
          </p:txBody>
        </p:sp>
        <p:sp>
          <p:nvSpPr>
            <p:cNvPr id="83" name="Shape 83"/>
            <p:cNvSpPr/>
            <p:nvPr/>
          </p:nvSpPr>
          <p:spPr>
            <a:xfrm>
              <a:off x="3023476" y="1080856"/>
              <a:ext cx="1736152" cy="410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lang="en-US" altLang="zh-CN" dirty="0" smtClean="0"/>
                <a:t>Variables</a:t>
              </a:r>
              <a:endParaRPr dirty="0"/>
            </a:p>
          </p:txBody>
        </p:sp>
      </p:grp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77444" y="3962419"/>
            <a:ext cx="15974423" cy="3334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变量的作用范围</a:t>
            </a:r>
            <a:endParaRPr lang="en-US" altLang="zh-CN" sz="28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可以从父目录传递到子目录</a:t>
            </a:r>
            <a:endParaRPr lang="en-US" altLang="zh-CN" sz="28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同级目录可以写到</a:t>
            </a: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CMakeCache.txt</a:t>
            </a:r>
            <a:r>
              <a:rPr lang="zh-CN" altLang="en-US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实现变量共享</a:t>
            </a:r>
            <a:endParaRPr lang="en-US" altLang="zh-CN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set_property</a:t>
            </a: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/</a:t>
            </a:r>
            <a:r>
              <a:rPr lang="en-US" altLang="zh-CN" sz="2800" dirty="0" err="1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get_property</a:t>
            </a:r>
            <a:r>
              <a:rPr lang="zh-CN" altLang="en-US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方式</a:t>
            </a:r>
            <a:endParaRPr lang="en-US" altLang="zh-CN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5731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48424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常用语法介绍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0970" y="4057694"/>
            <a:ext cx="19806559" cy="48115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定义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工程的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name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project(projectname [CXX] [C] [Java] [NONE])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CMAKE_PROJECT_NAME 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代表了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projectname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Debug Cmake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的构建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状态</a:t>
            </a:r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message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([SEND_ERROR | STATUS | FATAL_ERROR] "message to display"  …)</a:t>
            </a:r>
          </a:p>
          <a:p>
            <a:pPr marL="457200" lvl="1" indent="0" algn="l" defTabSz="914400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SEND_ERROR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：产生错误，生成过程被跳过 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STATUS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：构建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工程时会打印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message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输出到终端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FATAL_ERROR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：立即终止所有 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 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过程 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</a:p>
        </p:txBody>
      </p:sp>
      <p:sp>
        <p:nvSpPr>
          <p:cNvPr id="7" name="Shape 83"/>
          <p:cNvSpPr/>
          <p:nvPr/>
        </p:nvSpPr>
        <p:spPr>
          <a:xfrm>
            <a:off x="827434" y="1707815"/>
            <a:ext cx="1736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/>
              <a:t>指令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3679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48424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常用语法介绍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12370" y="3318134"/>
            <a:ext cx="16655143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定义头文件包含的路径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include_directories(path1 path2 …)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定义库文件的包含路径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link_directories(path1 path2 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…)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获取源文件列表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aux_source_directory(path  src)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Shape 83"/>
          <p:cNvSpPr/>
          <p:nvPr/>
        </p:nvSpPr>
        <p:spPr>
          <a:xfrm>
            <a:off x="827434" y="1707815"/>
            <a:ext cx="1736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/>
              <a:t>指令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148" y="3318134"/>
            <a:ext cx="13624144" cy="73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294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48424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常用语法介绍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7434" y="3727599"/>
            <a:ext cx="12181115" cy="57656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添加</a:t>
            </a:r>
            <a:r>
              <a:rPr lang="en-US" altLang="zh-CN" sz="3200" dirty="0" err="1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librariey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文件的规则</a:t>
            </a:r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 defTabSz="914400" hangingPunct="1"/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add_library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(&lt;name&gt; [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STATIC|SHARED] 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lvl="4" indent="0" algn="l">
              <a:spcBef>
                <a:spcPts val="600"/>
              </a:spcBef>
              <a:spcAft>
                <a:spcPts val="600"/>
              </a:spcAft>
            </a:pP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					source1 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[source2 …])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添加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executable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文件的规则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add_executable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(&lt;name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&gt;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		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			source1 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..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sourceN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目标指定链接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库</a:t>
            </a:r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target_link_libraries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([[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debug|optimized|general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] &lt;item&gt;] )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7" name="Shape 83"/>
          <p:cNvSpPr/>
          <p:nvPr/>
        </p:nvSpPr>
        <p:spPr>
          <a:xfrm>
            <a:off x="827434" y="1707815"/>
            <a:ext cx="1736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/>
              <a:t>指令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3730744"/>
            <a:ext cx="11475014" cy="50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753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48424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常用语法介绍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7434" y="3023184"/>
            <a:ext cx="12605658" cy="699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option(…)</a:t>
            </a:r>
          </a:p>
          <a:p>
            <a:pPr marL="457200" lvl="1" indent="0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定义一个可选变量，改变量的值可以为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True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和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False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，且在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构建之前，改变量的值可以被改变，如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CMAKEGUI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打开工程的时候，会出现一个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checkbox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供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用户选择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,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或者</a:t>
            </a:r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 .. -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DFOO_ENABLE=OFF</a:t>
            </a:r>
          </a:p>
          <a:p>
            <a:pPr marL="457200" lvl="1" indent="0" algn="l"/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285750" lvl="1" indent="-285750" algn="l">
              <a:buFont typeface="Wingdings" panose="05000000000000000000" pitchFamily="2" charset="2"/>
              <a:buChar char="Ø"/>
            </a:pP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add_definitions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/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定义一个全局的宏定义，从而影响代码的编译，可以用命令行达到相同的效果</a:t>
            </a:r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make .. -DTEST_CMAKE_DEFINE</a:t>
            </a:r>
          </a:p>
          <a:p>
            <a:pPr marL="457200" lvl="1" indent="0" algn="l"/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configure_file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(…)</a:t>
            </a:r>
          </a:p>
          <a:p>
            <a:pPr marL="457200" lvl="1" indent="0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从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CMakeLists.txt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中生成一个配置头文件，从而影响代码的编译和执行，比如代码的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版本控制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Shape 83"/>
          <p:cNvSpPr/>
          <p:nvPr/>
        </p:nvSpPr>
        <p:spPr>
          <a:xfrm>
            <a:off x="827434" y="1707815"/>
            <a:ext cx="1736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/>
              <a:t>指令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782" y="3823426"/>
            <a:ext cx="8541204" cy="19133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603" y="6152338"/>
            <a:ext cx="10049529" cy="3514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774" y="10082073"/>
            <a:ext cx="8636452" cy="261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628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48424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常用语法介绍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42368" y="3120607"/>
            <a:ext cx="8003661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flow </a:t>
            </a:r>
            <a:r>
              <a:rPr lang="en-US" altLang="zh-CN" sz="32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control</a:t>
            </a: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&lt;1&gt;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形式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</a:t>
            </a: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if(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conditon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</a:p>
          <a:p>
            <a:pPr marL="914400" lvl="2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# do something</a:t>
            </a: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else(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conditon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</a:p>
          <a:p>
            <a:pPr marL="914400" lvl="2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#do something else</a:t>
            </a: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endif(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conditon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</a:p>
          <a:p>
            <a:pPr marL="457200" lvl="1" indent="0" algn="l"/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&lt;2&gt;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形式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if(conditon1)</a:t>
            </a:r>
          </a:p>
          <a:p>
            <a:pPr marL="914400" lvl="2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# do something</a:t>
            </a:r>
          </a:p>
          <a:p>
            <a:pPr marL="457200" lvl="1" indent="0" algn="l"/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elseif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(conditon2)</a:t>
            </a:r>
          </a:p>
          <a:p>
            <a:pPr marL="914400" lvl="2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#do something else</a:t>
            </a: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endif()</a:t>
            </a:r>
          </a:p>
          <a:p>
            <a:pPr marL="457200" lvl="1" indent="0" algn="l"/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Shape 83"/>
          <p:cNvSpPr/>
          <p:nvPr/>
        </p:nvSpPr>
        <p:spPr>
          <a:xfrm>
            <a:off x="827434" y="1707815"/>
            <a:ext cx="1736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/>
              <a:t>指令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10458568" y="3120299"/>
            <a:ext cx="12605658" cy="1093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foreach(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loop_var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arg1 arg2 …)</a:t>
            </a:r>
          </a:p>
          <a:p>
            <a:pPr lvl="1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//do something use ${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loop_var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}</a:t>
            </a:r>
          </a:p>
          <a:p>
            <a:pPr lvl="1" algn="l"/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endforeach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([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loop_var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])</a:t>
            </a:r>
          </a:p>
          <a:p>
            <a:pPr lvl="1" algn="l"/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lvl="1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遍历给定参数范围内的值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lvl="1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foreach(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val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1 5 1)</a:t>
            </a:r>
          </a:p>
          <a:p>
            <a:pPr lvl="2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message(STATUS “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” ${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val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} )</a:t>
            </a:r>
          </a:p>
          <a:p>
            <a:pPr lvl="1" algn="l"/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endforeach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val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</a:p>
          <a:p>
            <a:pPr lvl="1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运行结果：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lvl="1" algn="l"/>
            <a:r>
              <a:rPr lang="nn-NO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-- val--&gt;1</a:t>
            </a:r>
          </a:p>
          <a:p>
            <a:pPr lvl="1" algn="l"/>
            <a:r>
              <a:rPr lang="nn-NO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-- val--&gt;5</a:t>
            </a:r>
          </a:p>
          <a:p>
            <a:pPr lvl="1" algn="l"/>
            <a:r>
              <a:rPr lang="nn-NO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-- val--&gt;1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lvl="1" algn="l"/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lvl="1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foreach(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val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RANGE 1 5 1)</a:t>
            </a:r>
          </a:p>
          <a:p>
            <a:pPr lvl="2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message(STATUS “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” ${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val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} )</a:t>
            </a:r>
          </a:p>
          <a:p>
            <a:pPr lvl="1" algn="l"/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endforeach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val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</a:p>
          <a:p>
            <a:pPr marL="457200" lvl="1" indent="0" algn="l" defTabSz="914400" hangingPunct="1">
              <a:defRPr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运行结果：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lvl="1" algn="l"/>
            <a:r>
              <a:rPr lang="nn-NO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-- val--&gt;1</a:t>
            </a:r>
          </a:p>
          <a:p>
            <a:pPr lvl="1" algn="l"/>
            <a:r>
              <a:rPr lang="nn-NO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-- val--&gt;2</a:t>
            </a:r>
          </a:p>
          <a:p>
            <a:pPr lvl="1" algn="l"/>
            <a:r>
              <a:rPr lang="nn-NO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-- val--&gt;3</a:t>
            </a:r>
          </a:p>
          <a:p>
            <a:pPr lvl="1" algn="l"/>
            <a:r>
              <a:rPr lang="nn-NO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-- val--&gt;4</a:t>
            </a:r>
          </a:p>
          <a:p>
            <a:pPr lvl="1" algn="l"/>
            <a:r>
              <a:rPr lang="nn-NO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-- val--&gt;5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54396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48424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常用语法介绍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07683" y="4843848"/>
            <a:ext cx="10371304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function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(&lt;name&gt; [arg1 [arg2 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[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arg3 ...]]]) </a:t>
            </a: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COMMAND1(ARGS ...) </a:t>
            </a: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COMMAND2(ARGS ...) </a:t>
            </a: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... </a:t>
            </a:r>
          </a:p>
          <a:p>
            <a:pPr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   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endfunction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(&lt;name&gt;)</a:t>
            </a:r>
          </a:p>
          <a:p>
            <a:pPr marL="457200" lvl="1" indent="0" algn="l"/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macro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(&lt;name&gt; [arg1 [arg2 [arg3 ...]]]) </a:t>
            </a:r>
          </a:p>
          <a:p>
            <a:pPr marL="914400" lvl="2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COMMAND1(ARGS ...) </a:t>
            </a:r>
          </a:p>
          <a:p>
            <a:pPr marL="914400" lvl="2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COMMAND2(ARGS ...) </a:t>
            </a:r>
          </a:p>
          <a:p>
            <a:pPr marL="914400" lvl="2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... 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   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endmacro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(&lt;name&gt;)</a:t>
            </a:r>
          </a:p>
          <a:p>
            <a:pPr marL="457200" lvl="1" indent="0" algn="l"/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Shape 83"/>
          <p:cNvSpPr/>
          <p:nvPr/>
        </p:nvSpPr>
        <p:spPr>
          <a:xfrm>
            <a:off x="827434" y="1707815"/>
            <a:ext cx="1736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/>
              <a:t>指令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4963724"/>
            <a:ext cx="8895443" cy="45147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105" y="9831160"/>
            <a:ext cx="8733147" cy="179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92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48424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常用语法介绍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07683" y="5828733"/>
            <a:ext cx="21099174" cy="4042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find_library 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(&lt;VAR&gt; name1 [path1 path2 ...])</a:t>
            </a:r>
          </a:p>
          <a:p>
            <a:pPr marL="457200" lvl="1" indent="0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在指定的路径下面查找 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name1 library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， 查找结果存储在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VAR 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变量里面。该路径包括参数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path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指定的路径也包括系统路径。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如果没有找到，结果是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&lt;VAR&gt;-NOTFOUND</a:t>
            </a:r>
          </a:p>
          <a:p>
            <a:pPr marL="457200" lvl="1" indent="0" algn="l" defTabSz="914400" hangingPunct="1">
              <a:defRPr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path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参数有一个可选的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NO_DEFAULT_PATH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参数，如果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NO_DEFAULT_PATH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指定，那么将没有默认的路径添加到这个命令里，如果没有指定，将会有附加的路径加入到查找的过程中，比如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 system 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自己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cache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的路径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CMAKE_PREFIX_PATH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CMAKE_LIBRARY_PATH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，还有环境变量里的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PATH</a:t>
            </a:r>
          </a:p>
          <a:p>
            <a:pPr marL="457200" lvl="1" indent="0" algn="l"/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Shape 83"/>
          <p:cNvSpPr/>
          <p:nvPr/>
        </p:nvSpPr>
        <p:spPr>
          <a:xfrm>
            <a:off x="827434" y="1707815"/>
            <a:ext cx="1736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/>
              <a:t>指令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9605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48424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常用语法介绍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3556" y="3030402"/>
            <a:ext cx="20596243" cy="8966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add_custom_command(OUTPUT output1 [output2 ...] </a:t>
            </a:r>
          </a:p>
          <a:p>
            <a:pPr lvl="7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COMMAND command1 [ARGS] [args1...]</a:t>
            </a:r>
          </a:p>
          <a:p>
            <a:pPr lvl="7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[COMMAND command2 [ARGS] [args2...] ...] </a:t>
            </a:r>
          </a:p>
          <a:p>
            <a:pPr lvl="7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[DEPENDS [depends...]] </a:t>
            </a:r>
          </a:p>
          <a:p>
            <a:pPr lvl="7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[COMMENT comment])</a:t>
            </a:r>
          </a:p>
          <a:p>
            <a:pPr lvl="1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只定义这个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command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不会被执行，需要和某个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target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关联起来，如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add_custom_target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>
              <a:defRPr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执行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copy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操作时，不能把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copy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的源文件放在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PROJECT_BINARY_DIR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下面，否则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custom command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不能被正确执行，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make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时也没有提示错误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lvl="1" algn="l"/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342900" indent="-342900" algn="l" defTabSz="914400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add_custom_command(TARGET 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target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</a:p>
          <a:p>
            <a:pPr marL="3200400" lvl="7" indent="0" algn="l" defTabSz="914400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PRE_BUILD | PRE_LINK | POST_BUILD </a:t>
            </a:r>
          </a:p>
          <a:p>
            <a:pPr marL="3200400" lvl="7" indent="0" algn="l" defTabSz="914400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COMMAND command1 [ARGS] [args1...] </a:t>
            </a:r>
          </a:p>
          <a:p>
            <a:pPr marL="3200400" lvl="7" indent="0" algn="l" defTabSz="914400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[COMMAND command2 [ARGS] [args2...] ...] </a:t>
            </a:r>
          </a:p>
          <a:p>
            <a:pPr marL="3200400" lvl="7" indent="0" algn="l" defTabSz="914400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[COMMENT comment])</a:t>
            </a:r>
          </a:p>
          <a:p>
            <a:pPr marL="457200" lvl="1" indent="0" algn="l" defTabSz="914400" hangingPunct="1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定义当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target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的某个状态发生时执行该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command</a:t>
            </a:r>
          </a:p>
          <a:p>
            <a:pPr marL="457200" lvl="1" indent="0" algn="l" defTabSz="914400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PRE_BUILD: target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编译之前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PRE_LINK: target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再执行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link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之前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/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POST_BUILD:target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编译之后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Shape 83"/>
          <p:cNvSpPr/>
          <p:nvPr/>
        </p:nvSpPr>
        <p:spPr>
          <a:xfrm>
            <a:off x="827434" y="1707815"/>
            <a:ext cx="1736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/>
              <a:t>指令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0787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48424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常用语法介绍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1515" y="3310983"/>
            <a:ext cx="12610980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add_dependencies(&lt;target&gt; [&lt;target-dependency&gt;]...)</a:t>
            </a:r>
          </a:p>
          <a:p>
            <a:pPr marL="457200" lvl="1" indent="0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设置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target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的依赖项，它依赖的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target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只能是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add_executable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, 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add_library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, or </a:t>
            </a:r>
            <a:r>
              <a:rPr lang="en-US" altLang="zh-CN" sz="3200" dirty="0" err="1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add_custom_target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定义的</a:t>
            </a:r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/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add_custom_target(Name [ALL] [command1 [args1...]]</a:t>
            </a:r>
          </a:p>
          <a:p>
            <a:pPr marL="1371600" lvl="3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                [COMMAND command2 [args2...] ...]</a:t>
            </a:r>
          </a:p>
          <a:p>
            <a:pPr marL="1371600" lvl="3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                [DEPENDS depend 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depend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depend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... ]</a:t>
            </a:r>
          </a:p>
          <a:p>
            <a:pPr marL="1371600" lvl="3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                [WORKING_DIRECTORY 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dir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]</a:t>
            </a:r>
          </a:p>
          <a:p>
            <a:pPr marL="1371600" lvl="3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                [COMMENT comment] [VERBATIM]</a:t>
            </a:r>
          </a:p>
          <a:p>
            <a:pPr marL="1371600" lvl="3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                [SOURCES src1 [src2...]])</a:t>
            </a:r>
          </a:p>
          <a:p>
            <a:pPr marL="457200" lvl="1" indent="0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添加一个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custom target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，该命令可以结合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add_custom_command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一起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使用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Shape 83"/>
          <p:cNvSpPr/>
          <p:nvPr/>
        </p:nvSpPr>
        <p:spPr>
          <a:xfrm>
            <a:off x="827434" y="1707815"/>
            <a:ext cx="1736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/>
              <a:t>指令</a:t>
            </a:r>
            <a:endParaRPr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495" y="3557204"/>
            <a:ext cx="10320158" cy="74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381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380933" y="856825"/>
            <a:ext cx="826754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en-US" sz="4800" dirty="0" smtClean="0"/>
              <a:t>C</a:t>
            </a:r>
            <a:r>
              <a:rPr lang="en-US" altLang="zh-CN" sz="4800" dirty="0" smtClean="0"/>
              <a:t>M</a:t>
            </a:r>
            <a:r>
              <a:rPr lang="en-US" sz="4800" dirty="0" smtClean="0"/>
              <a:t>ake</a:t>
            </a:r>
            <a:r>
              <a:rPr lang="zh-CN" altLang="en-US" sz="4800" dirty="0" smtClean="0"/>
              <a:t>重要特点</a:t>
            </a:r>
            <a:endParaRPr sz="4800" dirty="0"/>
          </a:p>
        </p:txBody>
      </p:sp>
      <p:sp>
        <p:nvSpPr>
          <p:cNvPr id="41" name="Shape 41"/>
          <p:cNvSpPr/>
          <p:nvPr/>
        </p:nvSpPr>
        <p:spPr>
          <a:xfrm>
            <a:off x="402298" y="2345266"/>
            <a:ext cx="23630205" cy="1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3787417" y="12725384"/>
            <a:ext cx="82675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43" name="Shape 43"/>
          <p:cNvSpPr/>
          <p:nvPr/>
        </p:nvSpPr>
        <p:spPr>
          <a:xfrm>
            <a:off x="23076157" y="1302595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75827" y="4378484"/>
            <a:ext cx="19275552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ü"/>
            </a:pPr>
            <a:r>
              <a: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Light"/>
              </a:rPr>
              <a:t>开放源代码</a:t>
            </a:r>
            <a:endParaRPr kumimoji="0" lang="en-US" altLang="zh-CN" sz="4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sym typeface="Helvetica Light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zh-CN" alt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跨平台能力强，</a:t>
            </a:r>
            <a:r>
              <a:rPr lang="zh-CN" altLang="en-US" sz="48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它使用与平台和编译器独立的配置文件对软件编译过程进行</a:t>
            </a: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控制，并且生成</a:t>
            </a:r>
            <a:r>
              <a:rPr lang="en-US" altLang="zh-CN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Native</a:t>
            </a: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编译配置文件</a:t>
            </a:r>
            <a:r>
              <a:rPr lang="en-US" altLang="zh-CN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</a:t>
            </a: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在</a:t>
            </a:r>
            <a:r>
              <a:rPr lang="en-US" altLang="zh-CN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Linux/Unix</a:t>
            </a: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平台生成</a:t>
            </a:r>
            <a:r>
              <a:rPr lang="en-US" altLang="zh-CN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Makefile</a:t>
            </a: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工程，在</a:t>
            </a:r>
            <a:r>
              <a:rPr lang="en-US" altLang="zh-CN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Mac</a:t>
            </a: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平台生成</a:t>
            </a:r>
            <a:r>
              <a:rPr lang="en-US" altLang="zh-CN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Xcode</a:t>
            </a: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工程，在</a:t>
            </a:r>
            <a:r>
              <a:rPr lang="en-US" altLang="zh-CN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Windows</a:t>
            </a: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平台生成</a:t>
            </a:r>
            <a:r>
              <a:rPr lang="en-US" altLang="zh-CN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MSVC</a:t>
            </a: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工程</a:t>
            </a:r>
            <a:r>
              <a:rPr lang="en-US" altLang="zh-CN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kumimoji="0" lang="zh-CN" altLang="en-US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Light"/>
              </a:rPr>
              <a:t>能够管理大型项目</a:t>
            </a:r>
            <a:r>
              <a:rPr kumimoji="0" lang="en-US" altLang="zh-CN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Light"/>
              </a:rPr>
              <a:t>(KDE4</a:t>
            </a:r>
            <a:r>
              <a:rPr kumimoji="0" lang="zh-CN" altLang="en-US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Light"/>
              </a:rPr>
              <a:t>工程由</a:t>
            </a:r>
            <a:r>
              <a:rPr kumimoji="0" lang="en-US" altLang="zh-CN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Light"/>
              </a:rPr>
              <a:t>CMake</a:t>
            </a:r>
            <a:r>
              <a:rPr kumimoji="0" lang="zh-CN" altLang="en-US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Light"/>
              </a:rPr>
              <a:t>构建</a:t>
            </a:r>
            <a:r>
              <a:rPr kumimoji="0" lang="en-US" altLang="zh-CN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Light"/>
              </a:rPr>
              <a:t>)</a:t>
            </a: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简化编译构建过程和编译过程</a:t>
            </a:r>
            <a:endParaRPr lang="en-US" altLang="zh-CN" sz="4800" b="1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kumimoji="0" lang="zh-CN" altLang="en-US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Light"/>
              </a:rPr>
              <a:t>可扩展，可以为</a:t>
            </a:r>
            <a:r>
              <a:rPr kumimoji="0" lang="en-US" altLang="zh-CN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Light"/>
              </a:rPr>
              <a:t>CMake</a:t>
            </a: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编写特定功能的模块，扩展</a:t>
            </a:r>
            <a:r>
              <a:rPr lang="en-US" altLang="zh-CN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功能</a:t>
            </a:r>
            <a:endParaRPr kumimoji="0" lang="en-US" altLang="zh-CN" sz="48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48424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常用语法介绍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89956" y="3121903"/>
            <a:ext cx="18696215" cy="9459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set_target_properties(target1 target2 ... </a:t>
            </a:r>
          </a:p>
          <a:p>
            <a:pPr marL="3200400" lvl="7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PROPERTIES prop1 value1 prop2 value2 ...)</a:t>
            </a:r>
          </a:p>
          <a:p>
            <a:pPr marL="457200" lvl="1" indent="0" algn="l"/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set_target_propert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设置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target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property</a:t>
            </a:r>
          </a:p>
          <a:p>
            <a:pPr marL="457200" lvl="1" indent="0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这里只想说一个比较实用的功能就是设置动态库的版本号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/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set_target_properties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(demo PROPERTIES VERSION 1.1 SOVERSION 4)</a:t>
            </a:r>
          </a:p>
          <a:p>
            <a:pPr marL="457200" lvl="1" indent="0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产生的结果如下：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libdemo.so -&gt; libdemo.so.4</a:t>
            </a: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libdemo.so.1.1</a:t>
            </a: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libdemo.so.4 -&gt; 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libdemo.so.1.1</a:t>
            </a:r>
          </a:p>
          <a:p>
            <a:pPr marL="457200" lvl="1" indent="0" algn="l"/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install(…)</a:t>
            </a:r>
          </a:p>
          <a:p>
            <a:pPr marL="457200" lvl="1" indent="0" algn="l" defTabSz="914400" hangingPunct="1">
              <a:defRPr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制定一个执行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install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的时候的规则，比如把目标文件安装到什么位置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>
              <a:defRPr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Install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的规则非常多。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>
              <a:defRPr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请参考：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https://cmake.org/cmake/help/v3.0/command/install.html?highlight=install</a:t>
            </a:r>
          </a:p>
          <a:p>
            <a:pPr marL="457200" lvl="1" indent="0" algn="l" defTabSz="914400" hangingPunct="1">
              <a:defRPr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执行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make install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时触发该命令的执行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>
              <a:defRPr/>
            </a:pP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>
              <a:defRPr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也可以不执行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install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命令，而是通过下面两个命令，分别指定可执行文件和库文件生成的路径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>
              <a:defRPr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set(EXECUTABLE_OUTPUT_PATH ${PROJECT_SOURCE_DIR}/output/bin) </a:t>
            </a:r>
            <a:b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</a:b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set(LIBRARY_OUTPUT_PATH  ${PROJECT_SOURCE_DIR}/output/lib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Shape 83"/>
          <p:cNvSpPr/>
          <p:nvPr/>
        </p:nvSpPr>
        <p:spPr>
          <a:xfrm>
            <a:off x="827434" y="1707815"/>
            <a:ext cx="1736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/>
              <a:t>指令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9382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48424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常用语法介绍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89956" y="3321732"/>
            <a:ext cx="16655143" cy="7981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add_test(NAME &lt;name&gt; </a:t>
            </a:r>
          </a:p>
          <a:p>
            <a:pPr marL="1371600" lvl="3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COMMAND &lt;command&gt; [&lt;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arg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&gt;...] </a:t>
            </a:r>
          </a:p>
          <a:p>
            <a:pPr marL="1371600" lvl="3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[CONFIGURATIONS &lt;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config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&gt;...] </a:t>
            </a:r>
          </a:p>
          <a:p>
            <a:pPr marL="1371600" lvl="3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[WORKING_DIRECTORY &lt;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dir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&gt;])</a:t>
            </a:r>
          </a:p>
          <a:p>
            <a:pPr marL="1371600" lvl="3" indent="0" algn="l"/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add_test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方法是由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Ctest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执行的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/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add_executable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unit_test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demo)</a:t>
            </a:r>
          </a:p>
          <a:p>
            <a:pPr marL="457200" lvl="1" indent="0" algn="l"/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add_test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(NAME 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runtest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</a:p>
          <a:p>
            <a:pPr marL="914400" lvl="2" indent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COMMAND ${PROJECT_BINARY_DIR}/test/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unit_test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</a:p>
          <a:p>
            <a:pPr marL="457200" lvl="1" indent="0" algn="l"/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add_test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所在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CMakeLists.txt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必须打开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enable_testing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(),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才能生成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tests</a:t>
            </a:r>
          </a:p>
          <a:p>
            <a:pPr marL="457200" lvl="1" indent="0"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此处有一个坑：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>
              <a:defRPr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如果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add_test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所在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CMakeLists.txt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被父目录的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CMakeLists.txt 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用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add_subdirectories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包含进来，那么需要在父目录的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CMakeLists.txt 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也打开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enable_testing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(),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才能生成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tests</a:t>
            </a:r>
          </a:p>
          <a:p>
            <a:pPr marL="457200" lvl="1" indent="0" algn="l" defTabSz="914400" hangingPunct="1">
              <a:defRPr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执行方式：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lvl="1" indent="0" algn="l" defTabSz="914400" hangingPunct="1">
              <a:defRPr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 .. &amp;&amp; make &amp;&amp; make test</a:t>
            </a:r>
          </a:p>
        </p:txBody>
      </p:sp>
      <p:sp>
        <p:nvSpPr>
          <p:cNvPr id="7" name="Shape 83"/>
          <p:cNvSpPr/>
          <p:nvPr/>
        </p:nvSpPr>
        <p:spPr>
          <a:xfrm>
            <a:off x="827434" y="1707815"/>
            <a:ext cx="1736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/>
              <a:t>指令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2805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380933" y="589196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交叉编译的支持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81743" y="3448747"/>
            <a:ext cx="21063857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对交叉编译的支持也很简单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设置编译器路径到环境变量中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export FPGA_PATH=/opt/env/CodeSourcery_4.8/Sourcery_CodeBench_Lite_for_Xilinx_GNU_Linux/bin</a:t>
            </a:r>
          </a:p>
          <a:p>
            <a:pPr marL="0"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在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CMakeLists.txt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中指定编译器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名字</a:t>
            </a:r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SET(CMAKE_C_COMPILER  arm-</a:t>
            </a:r>
            <a:r>
              <a:rPr lang="en-US" altLang="zh-CN" sz="3200" dirty="0" err="1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xilinx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</a:t>
            </a:r>
            <a:r>
              <a:rPr lang="en-US" altLang="zh-CN" sz="3200" dirty="0" err="1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linux-gnueabi-gcc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</a:p>
          <a:p>
            <a:pPr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SET(CMAKE_CXX_COMPILER  arm-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xilinx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linux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gnueabi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-g++)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1428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380933" y="589196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en-US" altLang="zh-CN" dirty="0" smtClean="0"/>
              <a:t>Strip</a:t>
            </a:r>
            <a:r>
              <a:rPr lang="zh-CN" altLang="en-US" dirty="0" smtClean="0"/>
              <a:t>命令和</a:t>
            </a:r>
            <a:r>
              <a:rPr lang="en-US" altLang="zh-CN" dirty="0" smtClean="0"/>
              <a:t>addr2line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81743" y="2463866"/>
            <a:ext cx="21063857" cy="5519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trip</a:t>
            </a:r>
          </a:p>
          <a:p>
            <a:pPr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 strip 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命令从 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XCOFF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对象文件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Common Object File Format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中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有选择地除去行号信息、重定位信息、调试段、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typchk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段、注释段、文件头以及所有或部分符号表。 一旦您使用该命令，则很难调试文件的符号；因此，通常应该只在已经调试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和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测试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过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的生成模块上使用 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strip 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命令。使用 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strip 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命令减少对象文件所需的存储量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开销</a:t>
            </a:r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/>
            </a:r>
            <a:b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</a:br>
            <a:r>
              <a:rPr lang="pt-BR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strip [ -V ] [ -r [ -l ] | -x [ -l ] | -t | -H | -e | -E ] [ -X {32 |64 |32_64 }] [ -- ] </a:t>
            </a:r>
            <a:r>
              <a:rPr lang="pt-BR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File</a:t>
            </a:r>
          </a:p>
          <a:p>
            <a:pPr algn="l"/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ddr2line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根据代码执行的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PC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指针定位到具体的代码行</a:t>
            </a:r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ddr2line  -C –f –e  xxx.so 000f8e9a</a:t>
            </a:r>
          </a:p>
          <a:p>
            <a:pPr algn="l"/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注：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xxx.so 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不能被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strip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过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7349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4"/>
          <p:cNvGrpSpPr/>
          <p:nvPr/>
        </p:nvGrpSpPr>
        <p:grpSpPr>
          <a:xfrm>
            <a:off x="380933" y="589196"/>
            <a:ext cx="8267543" cy="1230757"/>
            <a:chOff x="2576975" y="362712"/>
            <a:chExt cx="8267542" cy="1230756"/>
          </a:xfrm>
        </p:grpSpPr>
        <p:sp>
          <p:nvSpPr>
            <p:cNvPr id="82" name="Shape 82"/>
            <p:cNvSpPr/>
            <p:nvPr/>
          </p:nvSpPr>
          <p:spPr>
            <a:xfrm>
              <a:off x="2576975" y="362712"/>
              <a:ext cx="8267542" cy="718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r>
                <a:rPr lang="en-US" dirty="0" smtClean="0"/>
                <a:t>C</a:t>
              </a:r>
              <a:r>
                <a:rPr lang="en-US" altLang="zh-CN" dirty="0" smtClean="0"/>
                <a:t>M</a:t>
              </a:r>
              <a:r>
                <a:rPr lang="en-US" dirty="0" smtClean="0"/>
                <a:t>ake</a:t>
              </a:r>
              <a:r>
                <a:rPr lang="zh-CN" altLang="en-US" dirty="0" smtClean="0"/>
                <a:t>跨平台编译</a:t>
              </a:r>
              <a:endParaRPr dirty="0"/>
            </a:p>
          </p:txBody>
        </p:sp>
        <p:sp>
          <p:nvSpPr>
            <p:cNvPr id="83" name="Shape 83"/>
            <p:cNvSpPr/>
            <p:nvPr/>
          </p:nvSpPr>
          <p:spPr>
            <a:xfrm>
              <a:off x="2933865" y="1183099"/>
              <a:ext cx="1513235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lang="en-US" altLang="zh-CN" dirty="0" smtClean="0"/>
                <a:t>Windows</a:t>
              </a:r>
              <a:r>
                <a:rPr lang="zh-CN" altLang="en-US" dirty="0" smtClean="0"/>
                <a:t>系统</a:t>
              </a:r>
              <a:endParaRPr dirty="0"/>
            </a:p>
          </p:txBody>
        </p:sp>
      </p:grp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42" y="3167744"/>
            <a:ext cx="14025444" cy="89153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090" y="3167744"/>
            <a:ext cx="7821386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框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 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表示选择项目顶层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CMakeLists.txt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所在目录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框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 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表示选择产生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IDE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工程文件所在目录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框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 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表示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在构建编译工程前的一些配置项或者可选项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框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Configure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表示开始构建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工程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Generate 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表示生成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IDE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工程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Open Project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表示打开</a:t>
            </a:r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IDE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工程</a:t>
            </a:r>
            <a:endParaRPr lang="en-US" altLang="zh-CN" sz="32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框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 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构建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工程过程中的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log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90" y="8333174"/>
            <a:ext cx="6406467" cy="51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16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618000" y="762427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en-US" altLang="zh-CN" dirty="0" smtClean="0"/>
              <a:t>Artifactory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30514" y="3543633"/>
            <a:ext cx="1575707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公司使用</a:t>
            </a:r>
            <a:r>
              <a:rPr lang="en-US" altLang="zh-CN" sz="32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artifactory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服务共享软件资源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，软件发布，可以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上传，下载库，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头文件等。</a:t>
            </a:r>
            <a:r>
              <a:rPr lang="en-US" altLang="zh-CN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工程可以结合</a:t>
            </a:r>
            <a:r>
              <a:rPr lang="en-US" altLang="zh-CN" sz="3200" dirty="0" err="1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artifactory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、</a:t>
            </a:r>
            <a:r>
              <a:rPr lang="en-US" altLang="zh-CN" sz="3200" dirty="0" err="1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gradle</a:t>
            </a:r>
            <a:r>
              <a:rPr lang="zh-CN" altLang="en-US" sz="3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服务完成项目</a:t>
            </a:r>
            <a:r>
              <a:rPr lang="zh-CN" altLang="en-US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的编译依赖等问题</a:t>
            </a:r>
            <a:endParaRPr lang="en-US" altLang="zh-CN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5011209"/>
            <a:ext cx="15760390" cy="536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362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380933" y="589196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zh-CN" altLang="en-US" dirty="0" smtClean="0"/>
              <a:t>推荐学习资料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79714" y="3914846"/>
            <a:ext cx="15757072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zh-CN" dirty="0">
                <a:solidFill>
                  <a:schemeClr val="bg1"/>
                </a:solidFill>
              </a:rPr>
              <a:t>《</a:t>
            </a: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mastering</a:t>
            </a:r>
            <a:r>
              <a:rPr kumimoji="0" lang="en-US" altLang="zh-CN" sz="50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cmake</a:t>
            </a:r>
            <a:r>
              <a:rPr lang="en-US" altLang="zh-CN" dirty="0">
                <a:solidFill>
                  <a:schemeClr val="bg1"/>
                </a:solidFill>
              </a:rPr>
              <a:t>》</a:t>
            </a: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-CMake</a:t>
            </a: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官方权威文档</a:t>
            </a:r>
            <a:endParaRPr kumimoji="0" lang="en-US" altLang="zh-CN" sz="5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bg1"/>
                </a:solidFill>
              </a:rPr>
              <a:t>《</a:t>
            </a:r>
            <a:r>
              <a:rPr lang="zh-CN" altLang="en-US" dirty="0" smtClean="0">
                <a:solidFill>
                  <a:schemeClr val="bg1"/>
                </a:solidFill>
              </a:rPr>
              <a:t>给我一起写</a:t>
            </a:r>
            <a:r>
              <a:rPr lang="en-US" altLang="zh-CN" dirty="0" smtClean="0">
                <a:solidFill>
                  <a:schemeClr val="bg1"/>
                </a:solidFill>
              </a:rPr>
              <a:t>Makefile》-</a:t>
            </a:r>
            <a:r>
              <a:rPr lang="zh-CN" altLang="en-US" b="1" dirty="0" smtClean="0">
                <a:solidFill>
                  <a:schemeClr val="bg1"/>
                </a:solidFill>
              </a:rPr>
              <a:t>陈皓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/>
                </a:solidFill>
                <a:hlinkClick r:id="rId2"/>
              </a:rPr>
              <a:t>https://cmake.org/documentation</a:t>
            </a:r>
            <a:r>
              <a:rPr lang="en-US" altLang="zh-CN" dirty="0" smtClean="0">
                <a:solidFill>
                  <a:schemeClr val="bg1"/>
                </a:solidFill>
                <a:hlinkClick r:id="rId2"/>
              </a:rPr>
              <a:t>/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824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8"/>
          <p:cNvGrpSpPr/>
          <p:nvPr/>
        </p:nvGrpSpPr>
        <p:grpSpPr>
          <a:xfrm>
            <a:off x="10921054" y="6307666"/>
            <a:ext cx="2541892" cy="1151468"/>
            <a:chOff x="0" y="0"/>
            <a:chExt cx="2541891" cy="1151466"/>
          </a:xfrm>
        </p:grpSpPr>
        <p:sp>
          <p:nvSpPr>
            <p:cNvPr id="116" name="Shape 116"/>
            <p:cNvSpPr/>
            <p:nvPr/>
          </p:nvSpPr>
          <p:spPr>
            <a:xfrm>
              <a:off x="0" y="-1"/>
              <a:ext cx="254189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r>
                <a:t>Thanks</a:t>
              </a:r>
            </a:p>
          </p:txBody>
        </p:sp>
        <p:sp>
          <p:nvSpPr>
            <p:cNvPr id="117" name="Shape 117"/>
            <p:cNvSpPr/>
            <p:nvPr/>
          </p:nvSpPr>
          <p:spPr>
            <a:xfrm>
              <a:off x="422510" y="795866"/>
              <a:ext cx="160197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2017.2.17 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380933" y="856825"/>
            <a:ext cx="826754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en-US" altLang="zh-CN" sz="4800" dirty="0" smtClean="0"/>
              <a:t>Why </a:t>
            </a:r>
            <a:r>
              <a:rPr lang="en-US" sz="4800" dirty="0" smtClean="0"/>
              <a:t>C</a:t>
            </a:r>
            <a:r>
              <a:rPr lang="en-US" altLang="zh-CN" sz="4800" dirty="0" smtClean="0"/>
              <a:t>M</a:t>
            </a:r>
            <a:r>
              <a:rPr lang="en-US" sz="4800" dirty="0" smtClean="0"/>
              <a:t>ake</a:t>
            </a:r>
            <a:r>
              <a:rPr lang="zh-CN" altLang="en-US" sz="4800" dirty="0" smtClean="0"/>
              <a:t>（</a:t>
            </a:r>
            <a:r>
              <a:rPr lang="zh-CN" altLang="en-US" sz="4800" dirty="0"/>
              <a:t>一</a:t>
            </a:r>
            <a:r>
              <a:rPr lang="zh-CN" altLang="en-US" sz="4800" dirty="0" smtClean="0"/>
              <a:t>）？</a:t>
            </a:r>
            <a:endParaRPr sz="4800" dirty="0"/>
          </a:p>
        </p:txBody>
      </p:sp>
      <p:sp>
        <p:nvSpPr>
          <p:cNvPr id="41" name="Shape 41"/>
          <p:cNvSpPr/>
          <p:nvPr/>
        </p:nvSpPr>
        <p:spPr>
          <a:xfrm>
            <a:off x="402298" y="2345266"/>
            <a:ext cx="23630205" cy="1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3787417" y="12725384"/>
            <a:ext cx="82675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43" name="Shape 43"/>
          <p:cNvSpPr/>
          <p:nvPr/>
        </p:nvSpPr>
        <p:spPr>
          <a:xfrm>
            <a:off x="23076157" y="1302595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9694" y="5892402"/>
            <a:ext cx="19275552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en-US" altLang="zh-CN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语法使用简单的</a:t>
            </a:r>
            <a:r>
              <a:rPr lang="en-US" altLang="zh-CN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txt</a:t>
            </a:r>
            <a:r>
              <a:rPr lang="zh-CN" alt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文件格式（</a:t>
            </a:r>
            <a:r>
              <a:rPr lang="en-US" altLang="zh-CN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CMakeLists.txt</a:t>
            </a:r>
            <a:r>
              <a:rPr lang="zh-CN" alt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）</a:t>
            </a:r>
            <a:endParaRPr lang="en-US" altLang="zh-CN" sz="48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提供测试机器的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byte order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和其它硬件</a:t>
            </a:r>
            <a:r>
              <a:rPr lang="zh-CN" alt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相关特性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的能力</a:t>
            </a:r>
            <a:endParaRPr lang="en-US" altLang="zh-CN" sz="4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zh-CN" alt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一套编译配置文件搞定所有平台</a:t>
            </a:r>
            <a:endParaRPr lang="en-US" altLang="zh-CN" sz="48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zh-CN" alt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支持</a:t>
            </a:r>
            <a:r>
              <a:rPr lang="en-US" altLang="zh-CN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configure file</a:t>
            </a:r>
            <a:endParaRPr lang="en-US" altLang="zh-CN" sz="4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40255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380933" y="856825"/>
            <a:ext cx="826754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en-US" altLang="zh-CN" sz="4800" dirty="0" smtClean="0"/>
              <a:t>Why </a:t>
            </a:r>
            <a:r>
              <a:rPr lang="en-US" sz="4800" dirty="0" smtClean="0"/>
              <a:t>C</a:t>
            </a:r>
            <a:r>
              <a:rPr lang="en-US" altLang="zh-CN" sz="4800" dirty="0" smtClean="0"/>
              <a:t>M</a:t>
            </a:r>
            <a:r>
              <a:rPr lang="en-US" sz="4800" dirty="0" smtClean="0"/>
              <a:t>ake</a:t>
            </a:r>
            <a:r>
              <a:rPr lang="zh-CN" altLang="en-US" sz="4800" dirty="0" smtClean="0"/>
              <a:t>（二）？</a:t>
            </a:r>
            <a:endParaRPr sz="4800" dirty="0"/>
          </a:p>
        </p:txBody>
      </p:sp>
      <p:sp>
        <p:nvSpPr>
          <p:cNvPr id="41" name="Shape 41"/>
          <p:cNvSpPr/>
          <p:nvPr/>
        </p:nvSpPr>
        <p:spPr>
          <a:xfrm>
            <a:off x="402298" y="2345266"/>
            <a:ext cx="23630205" cy="1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3787417" y="12725384"/>
            <a:ext cx="82675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43" name="Shape 43"/>
          <p:cNvSpPr/>
          <p:nvPr/>
        </p:nvSpPr>
        <p:spPr>
          <a:xfrm>
            <a:off x="23076157" y="1302595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9694" y="3676410"/>
            <a:ext cx="19275552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en-US" altLang="zh-CN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大型项目的协同开发能力</a:t>
            </a:r>
            <a:endParaRPr lang="en-US" altLang="zh-CN" sz="4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914400" indent="-914400" algn="l">
              <a:buFont typeface="+mj-lt"/>
              <a:buAutoNum type="arabicPeriod"/>
            </a:pP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强大的自动寻找被该项目包含的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programs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，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libraries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，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header files</a:t>
            </a:r>
          </a:p>
          <a:p>
            <a:pPr marL="914400" indent="-914400" algn="l">
              <a:buFont typeface="+mj-lt"/>
              <a:buAutoNum type="arabicPeriod"/>
            </a:pP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非常有用的 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Build of Out of source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能力</a:t>
            </a:r>
            <a:endParaRPr lang="en-US" altLang="zh-CN" sz="4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914400" indent="-914400" algn="l">
              <a:buFont typeface="+mj-lt"/>
              <a:buAutoNum type="arabicPeriod"/>
            </a:pP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制定复杂的自动化命令，比如生成</a:t>
            </a:r>
            <a:r>
              <a:rPr lang="en-US" altLang="zh-CN" sz="48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Qt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</a:t>
            </a:r>
            <a:r>
              <a:rPr lang="en-US" altLang="zh-CN" sz="48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moc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文件，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copy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几个文件等</a:t>
            </a:r>
            <a:endParaRPr lang="en-US" altLang="zh-CN" sz="4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914400" indent="-914400" algn="l">
              <a:buFont typeface="+mj-lt"/>
              <a:buAutoNum type="arabicPeriod"/>
            </a:pP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项目工程在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configure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阶段可以选择一些可选项</a:t>
            </a:r>
            <a:endParaRPr lang="en-US" altLang="zh-CN" sz="4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914400" indent="-914400" algn="l">
              <a:buFont typeface="+mj-lt"/>
              <a:buAutoNum type="arabicPeriod"/>
            </a:pP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自动生成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workspace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和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projects</a:t>
            </a:r>
          </a:p>
          <a:p>
            <a:pPr marL="914400" indent="-914400" algn="l">
              <a:buFont typeface="+mj-lt"/>
              <a:buAutoNum type="arabicPeriod"/>
            </a:pP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非常容易的切换静态和动态库的生成</a:t>
            </a:r>
            <a:endParaRPr lang="en-US" altLang="zh-CN" sz="4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914400" indent="-914400" algn="l">
              <a:buFont typeface="+mj-lt"/>
              <a:buAutoNum type="arabicPeriod"/>
            </a:pP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自动生成文件依赖和支持并行编译</a:t>
            </a:r>
            <a:endParaRPr lang="en-US" altLang="zh-CN" sz="4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endParaRPr lang="en-US" altLang="zh-CN" sz="480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1796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80932" y="909447"/>
            <a:ext cx="826754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en-US" sz="4800" dirty="0"/>
              <a:t>CMake VS AutoTools</a:t>
            </a:r>
            <a:endParaRPr sz="4800" dirty="0"/>
          </a:p>
        </p:txBody>
      </p:sp>
      <p:sp>
        <p:nvSpPr>
          <p:cNvPr id="56" name="Shape 56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3790112" y="12720895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58" name="Shape 58"/>
          <p:cNvSpPr/>
          <p:nvPr/>
        </p:nvSpPr>
        <p:spPr>
          <a:xfrm>
            <a:off x="23066151" y="13034161"/>
            <a:ext cx="73685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0339" y="3749013"/>
            <a:ext cx="778873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 Light" panose="02010600030101010101" pitchFamily="2" charset="-122"/>
                <a:ea typeface="等线 Light" panose="02010600030101010101" pitchFamily="2" charset="-122"/>
                <a:sym typeface="Helvetica Light"/>
              </a:rPr>
              <a:t>GNU AutoTools </a:t>
            </a: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 Light" panose="02010600030101010101" pitchFamily="2" charset="-122"/>
                <a:ea typeface="等线 Light" panose="02010600030101010101" pitchFamily="2" charset="-122"/>
                <a:sym typeface="Helvetica Light"/>
              </a:rPr>
              <a:t>构建流程</a:t>
            </a: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 Light" panose="02010600030101010101" pitchFamily="2" charset="-122"/>
                <a:ea typeface="等线 Light" panose="02010600030101010101" pitchFamily="2" charset="-122"/>
                <a:sym typeface="Helvetica Light"/>
              </a:rPr>
              <a:t>: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等线 Light" panose="02010600030101010101" pitchFamily="2" charset="-122"/>
              <a:ea typeface="等线 Light" panose="02010600030101010101" pitchFamily="2" charset="-122"/>
              <a:sym typeface="Helvetica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96015" y="3798148"/>
            <a:ext cx="351064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CMake</a:t>
            </a:r>
            <a:r>
              <a:rPr lang="zh-CN" altLang="en-US" sz="2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构建流程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33" y="4604962"/>
            <a:ext cx="11534775" cy="7467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8900" y="7492779"/>
            <a:ext cx="9973603" cy="18002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1915708" y="8213499"/>
            <a:ext cx="214319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VS</a:t>
            </a:r>
            <a:endParaRPr lang="zh-CN" altLang="en-US" sz="2800" b="1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80933" y="527641"/>
            <a:ext cx="826754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en-US" sz="4800" dirty="0" smtClean="0"/>
              <a:t>CMake Install</a:t>
            </a:r>
            <a:endParaRPr sz="4800" dirty="0"/>
          </a:p>
        </p:txBody>
      </p:sp>
      <p:sp>
        <p:nvSpPr>
          <p:cNvPr id="56" name="Shape 56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3790112" y="12720895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58" name="Shape 58"/>
          <p:cNvSpPr/>
          <p:nvPr/>
        </p:nvSpPr>
        <p:spPr>
          <a:xfrm>
            <a:off x="23066151" y="13034161"/>
            <a:ext cx="73685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98271" y="2909654"/>
            <a:ext cx="13340443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lvl="1" indent="0" algn="l"/>
            <a:r>
              <a:rPr lang="zh-CN" altLang="en-US" sz="4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直接下载二进制</a:t>
            </a:r>
            <a:endParaRPr lang="en-US" altLang="zh-CN" sz="48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lvl="1" indent="0" algn="l"/>
            <a:r>
              <a:rPr lang="en-US" altLang="zh-CN" sz="4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hlinkClick r:id="rId2"/>
              </a:rPr>
              <a:t>https://cmake.org/download</a:t>
            </a:r>
            <a:r>
              <a:rPr lang="en-US" altLang="zh-CN" sz="4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hlinkClick r:id="rId2"/>
              </a:rPr>
              <a:t>/</a:t>
            </a:r>
            <a:endParaRPr lang="en-US" altLang="zh-CN" sz="4800" dirty="0" smtClean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lvl="1" indent="0" algn="l"/>
            <a:r>
              <a:rPr lang="zh-CN" altLang="en-US" sz="4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或者</a:t>
            </a:r>
            <a:r>
              <a:rPr lang="zh-CN" altLang="en-US" sz="4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百度一下自己平台上是怎么安装的</a:t>
            </a:r>
            <a:endParaRPr lang="en-US" altLang="zh-CN" sz="48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49" y="5451472"/>
            <a:ext cx="12507686" cy="76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80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2298" y="932096"/>
            <a:ext cx="82675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4000">
                <a:solidFill>
                  <a:schemeClr val="accent1">
                    <a:satOff val="-3355"/>
                    <a:lumOff val="2661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lang="en-US" altLang="zh-CN" dirty="0" smtClean="0"/>
              <a:t>CMake</a:t>
            </a:r>
            <a:r>
              <a:rPr lang="zh-CN" altLang="en-US" dirty="0" smtClean="0"/>
              <a:t>工程的构建过程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5" y="3381374"/>
            <a:ext cx="11030385" cy="44073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911" y="3381374"/>
            <a:ext cx="12106808" cy="870176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4"/>
          <p:cNvGrpSpPr/>
          <p:nvPr/>
        </p:nvGrpSpPr>
        <p:grpSpPr>
          <a:xfrm>
            <a:off x="380933" y="589196"/>
            <a:ext cx="8267543" cy="1358533"/>
            <a:chOff x="2576975" y="362712"/>
            <a:chExt cx="8267542" cy="1128512"/>
          </a:xfrm>
        </p:grpSpPr>
        <p:sp>
          <p:nvSpPr>
            <p:cNvPr id="82" name="Shape 82"/>
            <p:cNvSpPr/>
            <p:nvPr/>
          </p:nvSpPr>
          <p:spPr>
            <a:xfrm>
              <a:off x="2576975" y="362712"/>
              <a:ext cx="8267542" cy="718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r>
                <a:rPr lang="zh-CN" altLang="en-US" dirty="0"/>
                <a:t>常用语法介绍</a:t>
              </a:r>
            </a:p>
          </p:txBody>
        </p:sp>
        <p:sp>
          <p:nvSpPr>
            <p:cNvPr id="83" name="Shape 83"/>
            <p:cNvSpPr/>
            <p:nvPr/>
          </p:nvSpPr>
          <p:spPr>
            <a:xfrm>
              <a:off x="3023476" y="1080856"/>
              <a:ext cx="1736152" cy="410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lang="en-US" altLang="zh-CN" dirty="0" smtClean="0"/>
                <a:t>Variables</a:t>
              </a:r>
              <a:endParaRPr dirty="0"/>
            </a:p>
          </p:txBody>
        </p:sp>
      </p:grp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7434" y="4239418"/>
            <a:ext cx="18479197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Variables 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可以</a:t>
            </a:r>
            <a:r>
              <a:rPr lang="zh-CN" alt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保存一些值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，或者单个值，比如代表一个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list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（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/</a:t>
            </a:r>
            <a:r>
              <a:rPr lang="en-US" altLang="zh-CN" sz="48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usr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/include /</a:t>
            </a:r>
            <a:r>
              <a:rPr lang="en-US" altLang="zh-CN" sz="4800" dirty="0" err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usr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/local/include /home/foo/include</a:t>
            </a:r>
            <a:r>
              <a:rPr lang="zh-CN" alt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），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引用这个变量的方法是</a:t>
            </a:r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${Variables}</a:t>
            </a:r>
          </a:p>
          <a:p>
            <a:pPr algn="l"/>
            <a:r>
              <a:rPr lang="en-US" altLang="zh-CN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CMake</a:t>
            </a:r>
            <a:r>
              <a: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有很多系统变量，建议初学者掌握以下系统变量的</a:t>
            </a:r>
            <a:r>
              <a:rPr lang="zh-CN" alt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含义</a:t>
            </a:r>
            <a:endParaRPr lang="en-US" altLang="zh-CN" sz="4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97344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4"/>
          <p:cNvGrpSpPr/>
          <p:nvPr/>
        </p:nvGrpSpPr>
        <p:grpSpPr>
          <a:xfrm>
            <a:off x="380933" y="589196"/>
            <a:ext cx="8267543" cy="1358533"/>
            <a:chOff x="2576975" y="362712"/>
            <a:chExt cx="8267542" cy="1128512"/>
          </a:xfrm>
        </p:grpSpPr>
        <p:sp>
          <p:nvSpPr>
            <p:cNvPr id="82" name="Shape 82"/>
            <p:cNvSpPr/>
            <p:nvPr/>
          </p:nvSpPr>
          <p:spPr>
            <a:xfrm>
              <a:off x="2576975" y="362712"/>
              <a:ext cx="8267542" cy="718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r>
                <a:rPr lang="zh-CN" altLang="en-US" dirty="0"/>
                <a:t>常用语法介绍</a:t>
              </a:r>
            </a:p>
          </p:txBody>
        </p:sp>
        <p:sp>
          <p:nvSpPr>
            <p:cNvPr id="83" name="Shape 83"/>
            <p:cNvSpPr/>
            <p:nvPr/>
          </p:nvSpPr>
          <p:spPr>
            <a:xfrm>
              <a:off x="3023476" y="1080856"/>
              <a:ext cx="1736152" cy="410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lang="en-US" altLang="zh-CN" dirty="0" smtClean="0"/>
                <a:t>Variables</a:t>
              </a:r>
              <a:endParaRPr dirty="0"/>
            </a:p>
          </p:txBody>
        </p:sp>
      </p:grpSp>
      <p:sp>
        <p:nvSpPr>
          <p:cNvPr id="85" name="Shape 85"/>
          <p:cNvSpPr/>
          <p:nvPr/>
        </p:nvSpPr>
        <p:spPr>
          <a:xfrm>
            <a:off x="402298" y="2332566"/>
            <a:ext cx="23630205" cy="1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788186" y="12729874"/>
            <a:ext cx="8267542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3064226" y="13030440"/>
            <a:ext cx="7368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page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09710" y="3854818"/>
            <a:ext cx="7938347" cy="5919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代表工程目录路径的系统变量</a:t>
            </a:r>
            <a:endParaRPr lang="en-US" altLang="zh-CN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CMAKE_CURRENT_BINARY_DIR</a:t>
            </a: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/>
            </a:r>
            <a:b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</a:b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CMAKE_CURRENT_SOURCE_DlR</a:t>
            </a: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/>
            </a:r>
            <a:b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PROJECT_BINARY_DIR</a:t>
            </a: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b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</a:b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PROJECT_SOURCE_DlR</a:t>
            </a:r>
          </a:p>
          <a:p>
            <a:pPr algn="l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CMAKE_BINARY_DIR</a:t>
            </a: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/>
            </a:r>
            <a:b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</a:b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CMAKE_SOURCE_DlR</a:t>
            </a:r>
            <a:endParaRPr lang="en-US" altLang="zh-CN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sym typeface="Helvetica Neue"/>
            </a:endParaRPr>
          </a:p>
          <a:p>
            <a:pPr algn="l">
              <a:lnSpc>
                <a:spcPct val="150000"/>
              </a:lnSpc>
            </a:pPr>
            <a:r>
              <a:rPr lang="de-DE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[Project name]</a:t>
            </a: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_</a:t>
            </a:r>
            <a:r>
              <a:rPr lang="de-DE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BINARY</a:t>
            </a: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_</a:t>
            </a:r>
            <a:r>
              <a:rPr lang="de-DE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DIR</a:t>
            </a:r>
            <a:r>
              <a:rPr lang="de-DE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br>
              <a:rPr lang="de-DE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[Project name]_SOURCE_DIR</a:t>
            </a:r>
            <a:endParaRPr lang="zh-CN" altLang="en-US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23082" y="3878796"/>
            <a:ext cx="7232326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代表目标文件的输出目录</a:t>
            </a:r>
            <a:endParaRPr lang="en-US" altLang="zh-CN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Neue"/>
              </a:rPr>
              <a:t>CMAKE_INSTALL_PREFIX</a:t>
            </a: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/>
            </a:r>
            <a:b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</a:b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EXECUTABLE_OUTPUT_PATH</a:t>
            </a:r>
          </a:p>
          <a:p>
            <a:pPr algn="l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LIBRARY_OUTPUT_PATH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716" y="4068312"/>
            <a:ext cx="4010025" cy="57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720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</TotalTime>
  <Words>1564</Words>
  <Application>Microsoft Office PowerPoint</Application>
  <PresentationFormat>自定义</PresentationFormat>
  <Paragraphs>307</Paragraphs>
  <Slides>27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Helvetica Light</vt:lpstr>
      <vt:lpstr>Helvetica Neue</vt:lpstr>
      <vt:lpstr>等线 Light</vt:lpstr>
      <vt:lpstr>冬青黑体简体中文 W3</vt:lpstr>
      <vt:lpstr>冬青黑体简体中文 W6</vt:lpstr>
      <vt:lpstr>方正兰亭超细黑简体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128</cp:revision>
  <dcterms:modified xsi:type="dcterms:W3CDTF">2017-08-03T12:08:57Z</dcterms:modified>
</cp:coreProperties>
</file>